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228" r:id="rId2"/>
    <p:sldId id="3360" r:id="rId3"/>
    <p:sldId id="3308" r:id="rId4"/>
    <p:sldId id="3346" r:id="rId5"/>
    <p:sldId id="3362" r:id="rId6"/>
    <p:sldId id="3349" r:id="rId7"/>
    <p:sldId id="3347" r:id="rId8"/>
    <p:sldId id="3352" r:id="rId9"/>
    <p:sldId id="3363" r:id="rId10"/>
    <p:sldId id="3364" r:id="rId11"/>
    <p:sldId id="3348" r:id="rId12"/>
    <p:sldId id="3361" r:id="rId13"/>
    <p:sldId id="3365" r:id="rId14"/>
    <p:sldId id="3353" r:id="rId15"/>
    <p:sldId id="3366" r:id="rId16"/>
    <p:sldId id="3367" r:id="rId17"/>
    <p:sldId id="3368" r:id="rId18"/>
    <p:sldId id="3293" r:id="rId19"/>
    <p:sldId id="323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3826" autoAdjust="0"/>
  </p:normalViewPr>
  <p:slideViewPr>
    <p:cSldViewPr snapToGrid="0">
      <p:cViewPr>
        <p:scale>
          <a:sx n="50" d="100"/>
          <a:sy n="50" d="100"/>
        </p:scale>
        <p:origin x="1156" y="2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98365-F53F-4CDA-A9C3-AF7FD0858500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48B1E-3844-496C-8F27-82E99E74A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11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讲一下</a:t>
            </a:r>
            <a:r>
              <a:rPr lang="en-US" altLang="zh-CN" dirty="0"/>
              <a:t>pseudo label</a:t>
            </a:r>
            <a:r>
              <a:rPr lang="zh-CN" altLang="en-US" dirty="0"/>
              <a:t>生成的方法：阈值、置信度、不确定性等等</a:t>
            </a:r>
            <a:br>
              <a:rPr lang="en-US" altLang="zh-CN" dirty="0"/>
            </a:br>
            <a:r>
              <a:rPr lang="zh-CN" altLang="en-US" dirty="0"/>
              <a:t>缺点：就是模型的精度受到</a:t>
            </a:r>
            <a:r>
              <a:rPr lang="en-US" altLang="zh-CN" dirty="0"/>
              <a:t>pseudo label</a:t>
            </a:r>
            <a:r>
              <a:rPr lang="zh-CN" altLang="en-US" dirty="0"/>
              <a:t>质量的影响。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721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用伪标签进行自监督的方法，过程类似机器学习中的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k-means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聚类</a:t>
            </a:r>
            <a:br>
              <a:rPr lang="en-US" altLang="zh-CN" dirty="0"/>
            </a:br>
            <a:r>
              <a:rPr lang="en-US" altLang="zh-CN" dirty="0"/>
              <a:t>7</a:t>
            </a:r>
            <a:r>
              <a:rPr lang="zh-CN" altLang="en-US" dirty="0"/>
              <a:t>）</a:t>
            </a:r>
            <a:r>
              <a:rPr lang="en-US" altLang="zh-CN" dirty="0"/>
              <a:t>G</a:t>
            </a:r>
            <a:r>
              <a:rPr lang="zh-CN" altLang="en-US" dirty="0"/>
              <a:t>为代理表征，</a:t>
            </a:r>
            <a:r>
              <a:rPr lang="en-US" altLang="zh-CN" dirty="0"/>
              <a:t>C</a:t>
            </a:r>
            <a:r>
              <a:rPr lang="zh-CN" altLang="en-US" dirty="0"/>
              <a:t>为置信度，获取</a:t>
            </a:r>
            <a:r>
              <a:rPr lang="en-US" altLang="zh-CN" dirty="0"/>
              <a:t>online</a:t>
            </a:r>
            <a:r>
              <a:rPr lang="zh-CN" altLang="en-US" dirty="0"/>
              <a:t>标签；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）通过</a:t>
            </a:r>
            <a:r>
              <a:rPr lang="en-US" altLang="zh-CN" dirty="0"/>
              <a:t>cosine</a:t>
            </a:r>
            <a:r>
              <a:rPr lang="zh-CN" altLang="en-US" dirty="0"/>
              <a:t>余弦相似性，获取</a:t>
            </a:r>
            <a:r>
              <a:rPr lang="en-US" altLang="zh-CN" dirty="0"/>
              <a:t>offline label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9</a:t>
            </a:r>
            <a:r>
              <a:rPr lang="zh-CN" altLang="en-US" dirty="0"/>
              <a:t>）</a:t>
            </a:r>
            <a:r>
              <a:rPr lang="en-US" altLang="zh-CN" dirty="0"/>
              <a:t>the class centroids and pseudo-labels </a:t>
            </a:r>
            <a:r>
              <a:rPr lang="zh-CN" altLang="en-US" dirty="0"/>
              <a:t>交替更新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71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方法：</a:t>
            </a:r>
            <a:r>
              <a:rPr lang="en-US" altLang="zh-CN" sz="1200" b="1" dirty="0">
                <a:solidFill>
                  <a:srgbClr val="FF0000"/>
                </a:solidFill>
              </a:rPr>
              <a:t>Jacobian matrix [13]</a:t>
            </a:r>
            <a:r>
              <a:rPr lang="zh-CN" altLang="en-US" sz="1200" b="1" dirty="0"/>
              <a:t>最小化</a:t>
            </a:r>
            <a:r>
              <a:rPr lang="en-US" altLang="zh-CN" sz="1200" b="1" dirty="0"/>
              <a:t>input-output gradient matrix. (</a:t>
            </a:r>
            <a:r>
              <a:rPr lang="zh-CN" altLang="en-US" sz="1200" b="1" dirty="0"/>
              <a:t>从梯度角度解释，主要是</a:t>
            </a:r>
            <a:r>
              <a:rPr lang="en-US" altLang="zh-CN" sz="1200" b="1" dirty="0"/>
              <a:t>input</a:t>
            </a:r>
            <a:r>
              <a:rPr lang="zh-CN" altLang="en-US" sz="1200" b="1" dirty="0"/>
              <a:t>的扰动，对</a:t>
            </a:r>
            <a:r>
              <a:rPr lang="en-US" altLang="zh-CN" sz="1200" b="1" dirty="0"/>
              <a:t>output</a:t>
            </a:r>
            <a:r>
              <a:rPr lang="zh-CN" altLang="en-US" sz="1200" b="1" dirty="0"/>
              <a:t>影响不大，所以更加稳定，</a:t>
            </a:r>
            <a:br>
              <a:rPr lang="en-US" altLang="zh-CN" sz="1200" b="1" dirty="0"/>
            </a:br>
            <a:r>
              <a:rPr lang="zh-CN" altLang="en-US" sz="1200" b="1" dirty="0"/>
              <a:t>如</a:t>
            </a:r>
            <a:r>
              <a:rPr lang="en-US" altLang="zh-CN" sz="1200" b="1" dirty="0"/>
              <a:t>SVM</a:t>
            </a:r>
            <a:r>
              <a:rPr lang="zh-CN" altLang="en-US" sz="1200" b="1" dirty="0"/>
              <a:t>，扩大分类边界，防止过拟合</a:t>
            </a:r>
            <a:r>
              <a:rPr lang="en-US" altLang="zh-CN" sz="1200" b="1" dirty="0"/>
              <a:t>)</a:t>
            </a:r>
            <a:br>
              <a:rPr lang="en-US" altLang="zh-CN" sz="1200" b="1" dirty="0"/>
            </a:br>
            <a:r>
              <a:rPr lang="en-US" altLang="zh-CN" sz="1200" b="1" dirty="0"/>
              <a:t>stable against perturbations in the input space so as to increase classification margins.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作用：</a:t>
            </a:r>
            <a:r>
              <a:rPr lang="en-US" altLang="zh-CN" dirty="0"/>
              <a:t>learn more discriminative features far away from the decision boundary and the classifier can enlarge the classification margin.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/>
              <a:t>https://zhuanlan.zhihu.com/p/352438848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Jacobian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矩阵可以被视为一个组织偏导数的矩阵。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Jacobian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被应用与正则化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(Regularization)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，不同于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正则，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Jacobian Regularization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的重点是神经网络对输入波动的鲁棒性。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Jacobian Regularization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的想法很简单，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Jacobian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矩阵中的值越小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(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即矩阵所有元素的平方和开根号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)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，输入空间中小波动对输出空间的影响越小。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r>
              <a:rPr lang="en-US" altLang="zh-CN" dirty="0"/>
              <a:t>[13] Judy Hoffman, Daniel A Roberts, and </a:t>
            </a:r>
            <a:r>
              <a:rPr lang="en-US" altLang="zh-CN" dirty="0" err="1"/>
              <a:t>ShoYaida</a:t>
            </a:r>
            <a:r>
              <a:rPr lang="en-US" altLang="zh-CN" dirty="0"/>
              <a:t>. </a:t>
            </a:r>
            <a:r>
              <a:rPr lang="en-US" altLang="zh-CN" dirty="0" err="1"/>
              <a:t>Rosbust</a:t>
            </a:r>
            <a:r>
              <a:rPr lang="en-US" altLang="zh-CN" dirty="0"/>
              <a:t> learning with </a:t>
            </a:r>
            <a:r>
              <a:rPr lang="en-US" altLang="zh-CN" dirty="0" err="1"/>
              <a:t>jacobian</a:t>
            </a:r>
            <a:r>
              <a:rPr lang="en-US" altLang="zh-CN" dirty="0"/>
              <a:t> regularization.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arXiv:1908.02729, 2019.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583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523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9839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159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078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106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665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zh-CN" dirty="0"/>
              <a:t>1</a:t>
            </a:r>
            <a:r>
              <a:rPr lang="zh-CN" altLang="en-US" dirty="0"/>
              <a:t>、要讲的是</a:t>
            </a:r>
            <a:r>
              <a:rPr lang="en-US" altLang="zh-CN" dirty="0"/>
              <a:t>CVPR2021</a:t>
            </a:r>
            <a:r>
              <a:rPr lang="zh-CN" altLang="en-US" dirty="0"/>
              <a:t>的一篇论文，首先看标题</a:t>
            </a:r>
            <a:endParaRPr lang="en-US" altLang="zh-CN" dirty="0"/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dirty="0"/>
              <a:t>1</a:t>
            </a:r>
            <a:r>
              <a:rPr lang="zh-CN" altLang="en-US" dirty="0"/>
              <a:t>）解释标题；</a:t>
            </a:r>
            <a:endParaRPr lang="en-US" altLang="zh-CN" dirty="0"/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sz="1200" b="1" dirty="0"/>
              <a:t>Gradient Distribution Alignment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sz="1200" b="1" dirty="0"/>
              <a:t>Certificates Better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1" dirty="0"/>
              <a:t>Adversarial Domain Adaptation</a:t>
            </a:r>
            <a:b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、作者是否是领域大牛，以及合作机构。</a:t>
            </a:r>
            <a:b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730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思考：不平衡问题与梯度有什么关系？？？</a:t>
            </a:r>
            <a:br>
              <a:rPr lang="en-US" altLang="zh-CN" dirty="0"/>
            </a:br>
            <a:r>
              <a:rPr lang="zh-CN" altLang="en-US" dirty="0"/>
              <a:t>作者为什么从梯度角度来解决不平衡问题？进一步缩小不同分布之间的差异？从而缓解</a:t>
            </a:r>
            <a:r>
              <a:rPr lang="en-US" altLang="zh-CN" dirty="0"/>
              <a:t>domain shift</a:t>
            </a:r>
            <a:r>
              <a:rPr lang="zh-CN" altLang="en-US" dirty="0"/>
              <a:t>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592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834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传统方法 </a:t>
            </a:r>
            <a:r>
              <a:rPr lang="en-US" altLang="zh-CN" dirty="0"/>
              <a:t>feature-based adversarial domain adaptation methods</a:t>
            </a:r>
          </a:p>
          <a:p>
            <a:r>
              <a:rPr lang="zh-CN" altLang="en-US" dirty="0"/>
              <a:t>提出：以梯度的形式</a:t>
            </a:r>
            <a:r>
              <a:rPr lang="en-US" altLang="zh-CN" dirty="0"/>
              <a:t>-&gt;</a:t>
            </a:r>
            <a:r>
              <a:rPr lang="zh-CN" altLang="en-US" dirty="0"/>
              <a:t>对齐</a:t>
            </a:r>
            <a:r>
              <a:rPr lang="en-US" altLang="zh-CN" dirty="0"/>
              <a:t>source</a:t>
            </a:r>
            <a:r>
              <a:rPr lang="zh-CN" altLang="en-US" dirty="0"/>
              <a:t>和</a:t>
            </a:r>
            <a:r>
              <a:rPr lang="en-US" altLang="zh-CN" dirty="0"/>
              <a:t>target-&gt;</a:t>
            </a:r>
            <a:r>
              <a:rPr lang="zh-CN" altLang="en-US" dirty="0"/>
              <a:t>更加能反应决策边界</a:t>
            </a:r>
            <a:br>
              <a:rPr lang="en-US" altLang="zh-CN" dirty="0"/>
            </a:br>
            <a:r>
              <a:rPr lang="zh-CN" altLang="en-US" dirty="0"/>
              <a:t>传统：以特征的形式</a:t>
            </a:r>
            <a:r>
              <a:rPr lang="en-US" altLang="zh-CN" dirty="0"/>
              <a:t>-&gt;</a:t>
            </a:r>
            <a:r>
              <a:rPr lang="zh-CN" altLang="en-US" dirty="0"/>
              <a:t>对齐</a:t>
            </a:r>
            <a:r>
              <a:rPr lang="en-US" altLang="zh-CN" dirty="0"/>
              <a:t>source</a:t>
            </a:r>
            <a:r>
              <a:rPr lang="zh-CN" altLang="en-US" dirty="0"/>
              <a:t>和</a:t>
            </a:r>
            <a:r>
              <a:rPr lang="en-US" altLang="zh-CN" dirty="0"/>
              <a:t>target</a:t>
            </a:r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图片中</a:t>
            </a:r>
            <a:r>
              <a:rPr lang="en-US" altLang="zh-CN" dirty="0"/>
              <a:t>2</a:t>
            </a:r>
            <a:r>
              <a:rPr lang="zh-CN" altLang="en-US" dirty="0"/>
              <a:t>表示：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积分梯度，就是将输入沿着基线（即输入的变化起点）到当前值（即当前输入）的梯度进行积分，获得一个路径积分。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归因等于输入值的预测与基线值的预测之间的差。定量计算特征的重要性，而不仅仅是选择最高的标签。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积分梯度也满足实现不变性，因为它只基于模型梯度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b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dirty="0"/>
              <a:t>图片中的第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图展示：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DeepLIFT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LRP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，这两个方法使用离散梯度代替了常规的梯度，满足敏感度。这两个方法使用离散梯度代替了常规的梯度，而梯度方法是满足实现不变性的，替代后的结果则不满足这一规则。两个功能完全一致的网络，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DeepLIFT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和</a:t>
            </a:r>
            <a:r>
              <a:rPr lang="en-US" altLang="zh-CN" sz="1200" b="0" i="0" kern="1200" dirty="0">
                <a:solidFill>
                  <a:srgbClr val="FF0000"/>
                </a:solidFill>
                <a:effectLst/>
                <a:latin typeface="-apple-system"/>
                <a:ea typeface="+mn-ea"/>
                <a:cs typeface="+mn-cs"/>
              </a:rPr>
              <a:t>LRP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的最终归因不同。</a:t>
            </a:r>
            <a:br>
              <a:rPr lang="en-US" altLang="zh-CN" dirty="0">
                <a:effectLst/>
              </a:rPr>
            </a:br>
            <a:endParaRPr lang="en-US" altLang="zh-CN" dirty="0">
              <a:effectLst/>
            </a:endParaRPr>
          </a:p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张图：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分层相关传播（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Layer-wise Relevance Propagation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LRP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LRP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需要实现自定义的反向传递，但它确实允许精确控制以保持相关性，并且已被证明比在文本分类中使用基于梯度的方法更好。</a:t>
            </a:r>
            <a:endParaRPr lang="en-US" altLang="zh-CN" dirty="0">
              <a:effectLst/>
            </a:endParaRPr>
          </a:p>
          <a:p>
            <a:br>
              <a:rPr lang="en-US" altLang="zh-CN" dirty="0">
                <a:effectLst/>
              </a:rPr>
            </a:br>
            <a:r>
              <a:rPr lang="en-US" altLang="zh-CN" dirty="0">
                <a:effectLst/>
              </a:rPr>
              <a:t>https://zhuanlan.zhihu.com/p/306353063?ivk_sa=1024320u</a:t>
            </a:r>
          </a:p>
          <a:p>
            <a:r>
              <a:rPr lang="en-US" altLang="zh-CN" dirty="0">
                <a:effectLst/>
              </a:rPr>
              <a:t>https://zhuanlan.zhihu.com/p/287126616</a:t>
            </a:r>
          </a:p>
          <a:p>
            <a:r>
              <a:rPr lang="zh-CN" altLang="en-US" b="1" i="1" dirty="0">
                <a:solidFill>
                  <a:srgbClr val="646464"/>
                </a:solidFill>
                <a:effectLst/>
                <a:latin typeface="-apple-system"/>
              </a:rPr>
              <a:t>两个模型的功能完全一致</a:t>
            </a:r>
            <a:r>
              <a:rPr lang="en-US" altLang="zh-CN" b="1" i="1" dirty="0">
                <a:solidFill>
                  <a:srgbClr val="646464"/>
                </a:solidFill>
                <a:effectLst/>
                <a:latin typeface="-apple-system"/>
              </a:rPr>
              <a:t>-&gt;</a:t>
            </a:r>
            <a:r>
              <a:rPr lang="zh-CN" altLang="en-US" b="1" i="1" dirty="0">
                <a:solidFill>
                  <a:srgbClr val="646464"/>
                </a:solidFill>
                <a:effectLst/>
                <a:latin typeface="-apple-system"/>
              </a:rPr>
              <a:t>模型的梯度一致</a:t>
            </a:r>
            <a:r>
              <a:rPr lang="en-US" altLang="zh-CN" b="1" i="1" dirty="0">
                <a:solidFill>
                  <a:srgbClr val="646464"/>
                </a:solidFill>
                <a:effectLst/>
                <a:latin typeface="-apple-system"/>
              </a:rPr>
              <a:t>-&gt;</a:t>
            </a:r>
            <a:r>
              <a:rPr lang="zh-CN" altLang="en-US" b="1" i="1" dirty="0">
                <a:solidFill>
                  <a:srgbClr val="646464"/>
                </a:solidFill>
                <a:effectLst/>
                <a:latin typeface="-apple-system"/>
              </a:rPr>
              <a:t>基于梯度的可解释是一致的。</a:t>
            </a:r>
            <a:br>
              <a:rPr lang="en-US" altLang="zh-CN" b="1" i="1" dirty="0">
                <a:solidFill>
                  <a:srgbClr val="646464"/>
                </a:solidFill>
                <a:effectLst/>
                <a:latin typeface="-apple-system"/>
              </a:rPr>
            </a:b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Sensitivity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（敏感度）：对于某个特征不同导致预测结果不同的输入，解释方法应该对这一不同的特征具有非零的归因。反之，如果模型预测（数学上）不取决于某个变量，那么它的归因因该是零。</a:t>
            </a:r>
            <a:b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</a:b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Invariance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（不变性）：如果两个结构实现不同的网络的输出对于所有输入均相等，则它们在功能上是等效的，则应当满足其归因一致。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2017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年的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《Gradient-Based Attribution Methods》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提出的一点小小区分：敏感度（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Sensitivity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）和显著性（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Saliency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敏感度（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Sensitivity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）指的是，输入需要变化多少才会引起输出变化；显著性（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Saliency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）指的是每个输入单词对预测的边际效应（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marginal effect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）。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梯度方法测量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Sensitivity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，而梯度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×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输入和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IG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测量显著性（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Saliency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）。模型可能在某个时间步上对输入敏感，但对预测很重要的部分则取决于实际输入向量。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Learning important features through propagating activation differences</a:t>
            </a:r>
            <a:br>
              <a:rPr lang="en-US" altLang="zh-CN" dirty="0">
                <a:effectLst/>
              </a:rPr>
            </a:br>
            <a:r>
              <a:rPr lang="en-US" altLang="zh-CN" dirty="0">
                <a:effectLst/>
              </a:rPr>
              <a:t>Axiomatic attribution for deep networks</a:t>
            </a:r>
            <a:br>
              <a:rPr lang="en-US" altLang="zh-CN" dirty="0">
                <a:effectLst/>
              </a:rPr>
            </a:br>
            <a:r>
              <a:rPr lang="en-US" altLang="zh-CN" dirty="0">
                <a:effectLst/>
              </a:rPr>
              <a:t>On pixel-wise explanations for non-linear classifier decisions by layer-wise relevance propagation</a:t>
            </a:r>
            <a:br>
              <a:rPr lang="en-US" altLang="zh-CN" dirty="0">
                <a:effectLst/>
              </a:rPr>
            </a:br>
            <a:r>
              <a:rPr lang="en-US" altLang="zh-CN" dirty="0">
                <a:effectLst/>
              </a:rPr>
              <a:t>Learning important features through propagating activation differences</a:t>
            </a:r>
            <a:br>
              <a:rPr lang="en-US" altLang="zh-CN" dirty="0">
                <a:effectLst/>
              </a:rPr>
            </a:br>
            <a:br>
              <a:rPr lang="en-US" altLang="zh-CN" dirty="0">
                <a:effectLst/>
              </a:rPr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7083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339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593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3034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237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A9E09-D1A5-4964-96DD-C272DDCB1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EBCDFF-9E79-4D83-8BE4-E4BFC5ECE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CCAD58-37AD-4096-8D7A-A24DFF04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67ACE-0889-48EB-9F4E-B3BCF2B6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EAD6D4-E8C8-48A5-BB8F-9416801C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761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64D9D-F39E-4DCB-BB8E-772CADB3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AC28BA-54D0-48F9-BF08-F578B7290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C4DAA3-AB46-429F-BC38-22600B11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C0907F-8060-4F71-8001-A8466CC2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F4A13E-29A6-4BF2-8C16-0FB39D70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331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FD02FF-058B-4611-ABBD-4FDAD2B21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9E8EBE-CE0B-44F6-996F-EE71D47E9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A2D0EB-F6F8-4D56-B88D-BA61D716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3770A1-7DF4-40DD-A36F-ACD6CE95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B44572-2E41-468F-8E0F-A906DA72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62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D88FC-2026-47CE-B797-B1AD70ED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70A4E-F739-4E8B-A81C-34A733F5F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29521F-7FA9-4DBF-8B95-7BC72527F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65F88F-3CE8-4DFD-AEA5-9A9E216F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3A02CF-7CAB-4224-9369-8F133B54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06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60236-3122-40C8-A2BA-BE946F41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86EE4-A9C1-4E1C-895C-4CDB09B8B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2B996B-9399-4D3D-A561-B097415A8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9ADBB-01D4-405F-BA5E-591CE440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86D59-FB6F-415F-8F1E-98A6030E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10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9FAED-22B0-4915-9A53-246450B9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F1BAA-EA45-4118-9B95-7FCBF41D9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9ECD2A-91F2-4487-AE4B-EA69B39C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5F7DBE-57D0-48E9-B406-0401AB4A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FA0907-AE21-476E-9A56-D741C233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A49AB5-DF57-4E34-AB28-EC26CBEF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51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DEF9B-557E-414A-912F-4BB938D4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A3C8C9-F524-4911-A0EC-1513F3C6F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F3D93D-81A7-4D47-ADFA-977E08AAE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34450E-175D-46A3-921B-85EA2F7D1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0676AD-52CC-424E-B279-7BC879365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8EE84D-FE41-43AC-B521-67A7B8FA9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1C6F89-7291-42CD-9487-50AE2A945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BFE8EB-BAC4-454E-A4DC-B69FA3C5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42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043C2-BD38-4F33-8C41-E25AD911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AB3807-44D3-4F4F-8060-E10F9123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FDA364-765C-4F94-96E7-AB9BA576F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584DDB-B007-4AC9-8CFF-E1EF419D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66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3C10E9-CFE1-44EA-B43D-E2797426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9073A9-8FD3-4B49-9F06-04B003BF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157F4-6FDC-4693-B09D-6DDD79AC7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6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26233-671A-43E2-8306-42566CB5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016B2F-7E31-4513-98D9-0D185CC95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3797B9-3363-4999-844F-ED482410C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27F5C5-6AFE-4E7F-93A8-97936C81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92E0EA-2690-498A-923C-A5879D34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26570A-8237-4E65-B919-60E7141E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399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90762-5967-49C3-AC7B-B383B88B0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8B31A2-8F84-4212-80A0-D63B5CF77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0627BA-620A-436F-B3ED-90C797630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8EF30F-A058-4400-A273-EB00858C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7AD9F7-FD42-449F-AD4B-703C825BE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F009EC-CCD3-4324-8356-1AC2B8FD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57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AA2EB0-E6C2-4DDA-AC6C-830B48C6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A8DF27-379A-436C-AF46-66828990B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D2337C-9985-455D-B7E4-9F819830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469AC-3566-4F4B-965A-CB7ECF5E2515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153385-F15D-457C-B14A-0B471547A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4F1B8F-872F-4EC9-A7E5-E54C45DEF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86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6857" y="2196505"/>
            <a:ext cx="11358286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r>
              <a:rPr lang="zh-CN" altLang="en-US" sz="4800" b="1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             无监督领域自适应</a:t>
            </a:r>
          </a:p>
        </p:txBody>
      </p:sp>
      <p:sp>
        <p:nvSpPr>
          <p:cNvPr id="12" name="椭圆 11"/>
          <p:cNvSpPr/>
          <p:nvPr/>
        </p:nvSpPr>
        <p:spPr>
          <a:xfrm>
            <a:off x="586321" y="1803653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50" y="1632549"/>
            <a:ext cx="3140616" cy="29035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8658681" y="5820757"/>
            <a:ext cx="3028952" cy="960300"/>
            <a:chOff x="4688360" y="5111533"/>
            <a:chExt cx="3028952" cy="960300"/>
          </a:xfrm>
        </p:grpSpPr>
        <p:sp>
          <p:nvSpPr>
            <p:cNvPr id="14" name="椭圆 13"/>
            <p:cNvSpPr/>
            <p:nvPr/>
          </p:nvSpPr>
          <p:spPr>
            <a:xfrm>
              <a:off x="4825750" y="5851669"/>
              <a:ext cx="220164" cy="220164"/>
            </a:xfrm>
            <a:prstGeom prst="ellipse">
              <a:avLst/>
            </a:prstGeom>
            <a:noFill/>
            <a:ln w="12700" cap="flat" cmpd="sng" algn="ctr">
              <a:solidFill>
                <a:srgbClr val="5C307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322211" y="5851669"/>
              <a:ext cx="220164" cy="220164"/>
            </a:xfrm>
            <a:prstGeom prst="ellipse">
              <a:avLst/>
            </a:prstGeom>
            <a:noFill/>
            <a:ln w="12700" cap="flat" cmpd="sng" algn="ctr">
              <a:solidFill>
                <a:srgbClr val="5C307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r>
                <a:rPr lang="en-US" altLang="zh-CN" kern="0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rPr>
                <a:t>  </a:t>
              </a:r>
              <a:endParaRPr lang="zh-CN" altLang="en-US" kern="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6" name="文本占位符 56"/>
            <p:cNvSpPr txBox="1"/>
            <p:nvPr/>
          </p:nvSpPr>
          <p:spPr>
            <a:xfrm>
              <a:off x="5196678" y="5111533"/>
              <a:ext cx="2012315" cy="443865"/>
            </a:xfrm>
            <a:custGeom>
              <a:avLst/>
              <a:gdLst>
                <a:gd name="connsiteX0" fmla="*/ 0 w 1747925"/>
                <a:gd name="connsiteY0" fmla="*/ 176559 h 353120"/>
                <a:gd name="connsiteX1" fmla="*/ 0 w 1747925"/>
                <a:gd name="connsiteY1" fmla="*/ 176560 h 353120"/>
                <a:gd name="connsiteX2" fmla="*/ 0 w 1747925"/>
                <a:gd name="connsiteY2" fmla="*/ 176560 h 353120"/>
                <a:gd name="connsiteX3" fmla="*/ 176560 w 1747925"/>
                <a:gd name="connsiteY3" fmla="*/ 0 h 353120"/>
                <a:gd name="connsiteX4" fmla="*/ 1571365 w 1747925"/>
                <a:gd name="connsiteY4" fmla="*/ 0 h 353120"/>
                <a:gd name="connsiteX5" fmla="*/ 1747925 w 1747925"/>
                <a:gd name="connsiteY5" fmla="*/ 176560 h 353120"/>
                <a:gd name="connsiteX6" fmla="*/ 1747924 w 1747925"/>
                <a:gd name="connsiteY6" fmla="*/ 176560 h 353120"/>
                <a:gd name="connsiteX7" fmla="*/ 1571364 w 1747925"/>
                <a:gd name="connsiteY7" fmla="*/ 353120 h 353120"/>
                <a:gd name="connsiteX8" fmla="*/ 176560 w 1747925"/>
                <a:gd name="connsiteY8" fmla="*/ 353119 h 353120"/>
                <a:gd name="connsiteX9" fmla="*/ 13875 w 1747925"/>
                <a:gd name="connsiteY9" fmla="*/ 245284 h 353120"/>
                <a:gd name="connsiteX10" fmla="*/ 0 w 1747925"/>
                <a:gd name="connsiteY10" fmla="*/ 176560 h 353120"/>
                <a:gd name="connsiteX11" fmla="*/ 13875 w 1747925"/>
                <a:gd name="connsiteY11" fmla="*/ 107835 h 353120"/>
                <a:gd name="connsiteX12" fmla="*/ 176560 w 1747925"/>
                <a:gd name="connsiteY12" fmla="*/ 0 h 35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7925" h="353120">
                  <a:moveTo>
                    <a:pt x="0" y="176559"/>
                  </a:moveTo>
                  <a:lnTo>
                    <a:pt x="0" y="176560"/>
                  </a:lnTo>
                  <a:lnTo>
                    <a:pt x="0" y="176560"/>
                  </a:lnTo>
                  <a:close/>
                  <a:moveTo>
                    <a:pt x="176560" y="0"/>
                  </a:moveTo>
                  <a:lnTo>
                    <a:pt x="1571365" y="0"/>
                  </a:lnTo>
                  <a:cubicBezTo>
                    <a:pt x="1668876" y="0"/>
                    <a:pt x="1747925" y="79049"/>
                    <a:pt x="1747925" y="176560"/>
                  </a:cubicBezTo>
                  <a:lnTo>
                    <a:pt x="1747924" y="176560"/>
                  </a:lnTo>
                  <a:cubicBezTo>
                    <a:pt x="1747924" y="274071"/>
                    <a:pt x="1668875" y="353120"/>
                    <a:pt x="1571364" y="353120"/>
                  </a:cubicBezTo>
                  <a:lnTo>
                    <a:pt x="176560" y="353119"/>
                  </a:lnTo>
                  <a:cubicBezTo>
                    <a:pt x="103427" y="353119"/>
                    <a:pt x="40679" y="308654"/>
                    <a:pt x="13875" y="245284"/>
                  </a:cubicBezTo>
                  <a:lnTo>
                    <a:pt x="0" y="176560"/>
                  </a:lnTo>
                  <a:lnTo>
                    <a:pt x="13875" y="107835"/>
                  </a:lnTo>
                  <a:cubicBezTo>
                    <a:pt x="40679" y="44465"/>
                    <a:pt x="103427" y="0"/>
                    <a:pt x="176560" y="0"/>
                  </a:cubicBezTo>
                  <a:close/>
                </a:path>
              </a:pathLst>
            </a:custGeom>
            <a:solidFill>
              <a:srgbClr val="1A78C3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dirty="0">
                  <a:sym typeface="+mn-ea"/>
                </a:rPr>
                <a:t>汇报人</a:t>
              </a:r>
              <a:r>
                <a:rPr lang="en-US" altLang="zh-CN" dirty="0">
                  <a:sym typeface="+mn-ea"/>
                </a:rPr>
                <a:t>:</a:t>
              </a:r>
              <a:r>
                <a:rPr lang="zh-CN" altLang="en-US" dirty="0">
                  <a:sym typeface="+mn-ea"/>
                </a:rPr>
                <a:t>王玉锋</a:t>
              </a:r>
              <a:endParaRPr lang="zh-CN" altLang="en-US" dirty="0">
                <a:solidFill>
                  <a:sysClr val="window" lastClr="FFFFFF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7" name="文本占位符 13"/>
            <p:cNvSpPr txBox="1"/>
            <p:nvPr/>
          </p:nvSpPr>
          <p:spPr>
            <a:xfrm>
              <a:off x="4688360" y="5555398"/>
              <a:ext cx="3028952" cy="2962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dirty="0">
                  <a:solidFill>
                    <a:sysClr val="windowText" lastClr="000000"/>
                  </a:solidFill>
                  <a:latin typeface="Arial" panose="020B0604020202020204"/>
                  <a:ea typeface="微软雅黑" panose="020B0503020204020204" pitchFamily="34" charset="-122"/>
                </a:rPr>
                <a:t> 2022 / 4 / 28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FGDA—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梯度空间对齐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AF59AB-9A85-4072-B14B-0FD21F7A2EFE}"/>
              </a:ext>
            </a:extLst>
          </p:cNvPr>
          <p:cNvSpPr txBox="1"/>
          <p:nvPr/>
        </p:nvSpPr>
        <p:spPr>
          <a:xfrm>
            <a:off x="6096000" y="1405719"/>
            <a:ext cx="5526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9DEA3F-0E98-4851-8768-40709A76A1DE}"/>
              </a:ext>
            </a:extLst>
          </p:cNvPr>
          <p:cNvSpPr txBox="1"/>
          <p:nvPr/>
        </p:nvSpPr>
        <p:spPr>
          <a:xfrm>
            <a:off x="7374613" y="1850002"/>
            <a:ext cx="4462462" cy="280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左：梯度对齐可以让</a:t>
            </a:r>
            <a:r>
              <a:rPr lang="en-US" altLang="zh-CN" sz="2400" b="1" dirty="0"/>
              <a:t>source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target</a:t>
            </a:r>
            <a:r>
              <a:rPr lang="zh-CN" altLang="en-US" sz="2400" b="1" dirty="0"/>
              <a:t>在小的区域内保存相似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右：</a:t>
            </a:r>
            <a:r>
              <a:rPr lang="en-US" altLang="zh-CN" sz="2400" b="1" dirty="0"/>
              <a:t>Source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target</a:t>
            </a:r>
            <a:r>
              <a:rPr lang="zh-CN" altLang="en-US" sz="2400" b="1" dirty="0"/>
              <a:t>领域中不同类别的梯度差异不断缩小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98FF52-3390-4E69-9204-D35C47453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04" y="1055604"/>
            <a:ext cx="7025896" cy="40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31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FGDA—target 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伪标签生成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AF59AB-9A85-4072-B14B-0FD21F7A2EFE}"/>
              </a:ext>
            </a:extLst>
          </p:cNvPr>
          <p:cNvSpPr txBox="1"/>
          <p:nvPr/>
        </p:nvSpPr>
        <p:spPr>
          <a:xfrm>
            <a:off x="6096000" y="1405719"/>
            <a:ext cx="5526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9DEA3F-0E98-4851-8768-40709A76A1DE}"/>
              </a:ext>
            </a:extLst>
          </p:cNvPr>
          <p:cNvSpPr txBox="1"/>
          <p:nvPr/>
        </p:nvSpPr>
        <p:spPr>
          <a:xfrm>
            <a:off x="5722826" y="1571324"/>
            <a:ext cx="57960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Pseudo label</a:t>
            </a:r>
            <a:r>
              <a:rPr lang="zh-CN" altLang="en-US" b="1" dirty="0"/>
              <a:t>生成</a:t>
            </a:r>
            <a:br>
              <a:rPr lang="en-US" altLang="zh-CN" b="1" dirty="0"/>
            </a:br>
            <a:br>
              <a:rPr lang="en-US" altLang="zh-CN" b="1" dirty="0"/>
            </a:br>
            <a:r>
              <a:rPr lang="zh-CN" altLang="en-US" b="1" dirty="0"/>
              <a:t>方法：</a:t>
            </a:r>
            <a:r>
              <a:rPr lang="en-US" altLang="zh-CN" b="1" dirty="0"/>
              <a:t>self-supervised pseudo-labeling [18] 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作用：提取高质量的</a:t>
            </a:r>
            <a:r>
              <a:rPr lang="en-US" altLang="zh-CN" b="1" dirty="0"/>
              <a:t>pseudo label</a:t>
            </a:r>
            <a:r>
              <a:rPr lang="zh-CN" altLang="en-US" b="1" dirty="0"/>
              <a:t>，不仅仅提取</a:t>
            </a:r>
            <a:r>
              <a:rPr lang="en-US" altLang="zh-CN" b="1" dirty="0"/>
              <a:t>online pseudo label</a:t>
            </a:r>
            <a:r>
              <a:rPr lang="zh-CN" altLang="en-US" b="1" dirty="0"/>
              <a:t>，在训练一定阶段后，提取</a:t>
            </a:r>
            <a:r>
              <a:rPr lang="en-US" altLang="zh-CN" b="1" dirty="0"/>
              <a:t>offline pseudo label</a:t>
            </a:r>
            <a:r>
              <a:rPr lang="zh-CN" altLang="en-US" b="1" dirty="0"/>
              <a:t>，交替更新。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BAB75B-00A1-484F-8729-FD0D0BE20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915565"/>
            <a:ext cx="4334681" cy="53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60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FGDA--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正则化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9DEA3F-0E98-4851-8768-40709A76A1DE}"/>
              </a:ext>
            </a:extLst>
          </p:cNvPr>
          <p:cNvSpPr txBox="1"/>
          <p:nvPr/>
        </p:nvSpPr>
        <p:spPr>
          <a:xfrm>
            <a:off x="6377563" y="2155562"/>
            <a:ext cx="53175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作用：</a:t>
            </a:r>
            <a:r>
              <a:rPr lang="en-US" altLang="zh-CN" sz="2000" b="1" dirty="0"/>
              <a:t> learn more </a:t>
            </a:r>
            <a:r>
              <a:rPr lang="en-US" altLang="zh-CN" sz="2000" b="1" dirty="0">
                <a:solidFill>
                  <a:srgbClr val="FF0000"/>
                </a:solidFill>
              </a:rPr>
              <a:t>discriminative features</a:t>
            </a:r>
          </a:p>
          <a:p>
            <a:r>
              <a:rPr lang="en-US" altLang="zh-CN" sz="2000" b="1" dirty="0"/>
              <a:t>-</a:t>
            </a:r>
            <a:r>
              <a:rPr lang="zh-CN" altLang="en-US" sz="2000" b="1" dirty="0"/>
              <a:t>远离决策边界，扩大分类器的分类边界。</a:t>
            </a:r>
            <a:endParaRPr lang="en-US" altLang="zh-CN" sz="2000" b="1" dirty="0"/>
          </a:p>
          <a:p>
            <a:endParaRPr lang="en-US" altLang="zh-CN" sz="2000" b="1" dirty="0">
              <a:solidFill>
                <a:srgbClr val="FF0000"/>
              </a:solidFill>
            </a:endParaRPr>
          </a:p>
          <a:p>
            <a:endParaRPr lang="en-US" altLang="zh-CN" sz="2000" b="1" dirty="0">
              <a:solidFill>
                <a:srgbClr val="FF0000"/>
              </a:solidFill>
            </a:endParaRPr>
          </a:p>
          <a:p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/>
              <a:t>方法：</a:t>
            </a:r>
            <a:r>
              <a:rPr lang="en-US" altLang="zh-CN" sz="2000" b="1" dirty="0"/>
              <a:t>maximizing the classification margin</a:t>
            </a:r>
          </a:p>
          <a:p>
            <a:r>
              <a:rPr lang="zh-CN" altLang="en-US" sz="2000" b="1" dirty="0"/>
              <a:t>使用</a:t>
            </a:r>
            <a:r>
              <a:rPr lang="en-US" altLang="zh-CN" sz="2000" b="1" dirty="0">
                <a:solidFill>
                  <a:srgbClr val="FF0000"/>
                </a:solidFill>
              </a:rPr>
              <a:t>Jacobian matrix [13]</a:t>
            </a:r>
            <a:r>
              <a:rPr lang="zh-CN" altLang="en-US" sz="2000" b="1" dirty="0"/>
              <a:t>最小化</a:t>
            </a:r>
            <a:r>
              <a:rPr lang="en-US" altLang="zh-CN" sz="2000" b="1" dirty="0"/>
              <a:t>input-output gradient matrix,</a:t>
            </a:r>
          </a:p>
          <a:p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EBA8F6-5B07-47D1-B86A-0E8E3B872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36" y="1217340"/>
            <a:ext cx="5808330" cy="468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07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FGDA—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训练总目标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AF59AB-9A85-4072-B14B-0FD21F7A2EFE}"/>
              </a:ext>
            </a:extLst>
          </p:cNvPr>
          <p:cNvSpPr txBox="1"/>
          <p:nvPr/>
        </p:nvSpPr>
        <p:spPr>
          <a:xfrm>
            <a:off x="6096000" y="1405719"/>
            <a:ext cx="5526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5A657D-AA5C-4A1E-BC54-1EB5E6570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90" y="1142132"/>
            <a:ext cx="5763517" cy="49790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E9FE79-2252-45E8-A432-2CD1BEA8C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984" y="1646005"/>
            <a:ext cx="4896806" cy="19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8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FGDA— 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对比实验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516AA6-5F21-417E-9F0B-731BB0877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77" y="1814329"/>
            <a:ext cx="11138345" cy="317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95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FGDA— 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消融实验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C16F64-12F2-4D3F-AA8C-07552F474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7" y="1592669"/>
            <a:ext cx="6885743" cy="38880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28190C-9965-4824-88DF-BF255BBA4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702" y="1287421"/>
            <a:ext cx="4401898" cy="428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29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FGDA— 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敏感性分析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9F2B1C-716C-4466-AF19-1BE250BA5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909" y="2160979"/>
            <a:ext cx="8896370" cy="28426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187FDEB-184E-449E-B7E9-F4F17759FDB9}"/>
              </a:ext>
            </a:extLst>
          </p:cNvPr>
          <p:cNvSpPr txBox="1"/>
          <p:nvPr/>
        </p:nvSpPr>
        <p:spPr>
          <a:xfrm>
            <a:off x="898215" y="1485426"/>
            <a:ext cx="10008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特征提取器正则化</a:t>
            </a:r>
            <a:r>
              <a:rPr lang="en-US" altLang="zh-CN" sz="2000" b="1" dirty="0"/>
              <a:t>loss—</a:t>
            </a:r>
            <a:r>
              <a:rPr lang="zh-CN" altLang="en-US" sz="2000" b="1" dirty="0"/>
              <a:t>参数设置，对泛化效果的影响</a:t>
            </a:r>
          </a:p>
        </p:txBody>
      </p:sp>
    </p:spTree>
    <p:extLst>
      <p:ext uri="{BB962C8B-B14F-4D97-AF65-F5344CB8AC3E}">
        <p14:creationId xmlns:p14="http://schemas.microsoft.com/office/powerpoint/2010/main" val="556334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FGDA— 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敏感性分析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87FDEB-184E-449E-B7E9-F4F17759FDB9}"/>
              </a:ext>
            </a:extLst>
          </p:cNvPr>
          <p:cNvSpPr txBox="1"/>
          <p:nvPr/>
        </p:nvSpPr>
        <p:spPr>
          <a:xfrm>
            <a:off x="965200" y="4996364"/>
            <a:ext cx="10008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在训练一定</a:t>
            </a:r>
            <a:r>
              <a:rPr lang="en-US" altLang="zh-CN" sz="2000" b="1" dirty="0"/>
              <a:t>iteration</a:t>
            </a:r>
            <a:r>
              <a:rPr lang="zh-CN" altLang="en-US" sz="2000" b="1" dirty="0"/>
              <a:t>后，使用</a:t>
            </a:r>
            <a:r>
              <a:rPr lang="en-US" altLang="zh-CN" sz="2000" b="1" dirty="0"/>
              <a:t>pseudo label</a:t>
            </a:r>
            <a:r>
              <a:rPr lang="zh-CN" altLang="en-US" sz="2000" b="1" dirty="0"/>
              <a:t>进行监督，对泛化效果的影响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EDCC22-8B74-4F4D-96F1-3282927C8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986" y="1012357"/>
            <a:ext cx="7976927" cy="373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02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创新点与不足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0E7E98-5BE1-41D7-9B17-80D3AD50E6EA}"/>
              </a:ext>
            </a:extLst>
          </p:cNvPr>
          <p:cNvSpPr txBox="1"/>
          <p:nvPr/>
        </p:nvSpPr>
        <p:spPr>
          <a:xfrm>
            <a:off x="1579141" y="2636067"/>
            <a:ext cx="8313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、改善特征提取器</a:t>
            </a:r>
            <a:r>
              <a:rPr lang="en-US" altLang="zh-CN" dirty="0"/>
              <a:t>G</a:t>
            </a:r>
            <a:r>
              <a:rPr lang="zh-CN" altLang="en-US" dirty="0"/>
              <a:t>，通过正则化方法，帮助特征提取器捕获离决策边界远但对辨别有用的特征，可以学习到更多辨别性特征。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DB0857-92A6-4E86-887D-600D65CBEB94}"/>
              </a:ext>
            </a:extLst>
          </p:cNvPr>
          <p:cNvSpPr txBox="1"/>
          <p:nvPr/>
        </p:nvSpPr>
        <p:spPr>
          <a:xfrm>
            <a:off x="1552867" y="3429000"/>
            <a:ext cx="8145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、将对抗学习</a:t>
            </a:r>
            <a:r>
              <a:rPr lang="en-US" altLang="zh-CN" dirty="0"/>
              <a:t>+self-train</a:t>
            </a:r>
            <a:r>
              <a:rPr lang="zh-CN" altLang="en-US" dirty="0"/>
              <a:t>，使用自监督学习来学习目标域的</a:t>
            </a:r>
            <a:r>
              <a:rPr lang="en-US" altLang="zh-CN" dirty="0"/>
              <a:t>pseudo label</a:t>
            </a:r>
            <a:r>
              <a:rPr lang="zh-CN" altLang="en-US" dirty="0"/>
              <a:t>，利用监督信息来帮助模型在</a:t>
            </a:r>
            <a:r>
              <a:rPr lang="en-US" altLang="zh-CN" dirty="0"/>
              <a:t>target</a:t>
            </a:r>
            <a:r>
              <a:rPr lang="zh-CN" altLang="en-US" dirty="0"/>
              <a:t>上的精度。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7B295F-D45A-434B-ACF8-7107F3621187}"/>
              </a:ext>
            </a:extLst>
          </p:cNvPr>
          <p:cNvSpPr txBox="1"/>
          <p:nvPr/>
        </p:nvSpPr>
        <p:spPr>
          <a:xfrm>
            <a:off x="1609752" y="4772818"/>
            <a:ext cx="803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、模型的效果容易受到</a:t>
            </a:r>
            <a:r>
              <a:rPr lang="en-US" altLang="zh-CN" dirty="0"/>
              <a:t>pseudo label</a:t>
            </a:r>
            <a:r>
              <a:rPr lang="zh-CN" altLang="en-US" dirty="0"/>
              <a:t>生成质量的影响。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7795FCA-08B0-42DD-A1AB-EC8002F84725}"/>
              </a:ext>
            </a:extLst>
          </p:cNvPr>
          <p:cNvSpPr txBox="1"/>
          <p:nvPr/>
        </p:nvSpPr>
        <p:spPr>
          <a:xfrm>
            <a:off x="1579141" y="1326285"/>
            <a:ext cx="83130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、指出传统基于特征对齐的</a:t>
            </a:r>
            <a:r>
              <a:rPr lang="en-US" altLang="zh-CN" dirty="0"/>
              <a:t>UDA</a:t>
            </a:r>
            <a:r>
              <a:rPr lang="zh-CN" altLang="en-US" dirty="0"/>
              <a:t>方法，存在生成器</a:t>
            </a:r>
            <a:r>
              <a:rPr lang="en-US" altLang="zh-CN" dirty="0"/>
              <a:t>G</a:t>
            </a:r>
            <a:r>
              <a:rPr lang="zh-CN" altLang="en-US" dirty="0"/>
              <a:t>与判别器</a:t>
            </a:r>
            <a:r>
              <a:rPr lang="en-US" altLang="zh-CN" dirty="0"/>
              <a:t>D</a:t>
            </a:r>
            <a:r>
              <a:rPr lang="zh-CN" altLang="en-US" dirty="0"/>
              <a:t>不平衡问题，虽大体实现分布对齐，但是存在细微区域不对齐问题，从而并不能进一步对齐。从梯度角度进行对齐，可以捕获到更加细微的语义信息，可以进一步缩小局部区域对齐误差，进一步减少</a:t>
            </a:r>
            <a:r>
              <a:rPr lang="en-US" altLang="zh-CN" dirty="0"/>
              <a:t>domain shift</a:t>
            </a:r>
            <a:r>
              <a:rPr lang="zh-CN" altLang="en-US" dirty="0"/>
              <a:t>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C5CD76C-8378-43B6-AEFB-EC0E1C084ED1}"/>
              </a:ext>
            </a:extLst>
          </p:cNvPr>
          <p:cNvSpPr txBox="1"/>
          <p:nvPr/>
        </p:nvSpPr>
        <p:spPr>
          <a:xfrm>
            <a:off x="988257" y="4245091"/>
            <a:ext cx="7558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/>
              <a:t>不足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89BEEB4-B9CC-431C-8CF5-C9DD5EB25D1B}"/>
              </a:ext>
            </a:extLst>
          </p:cNvPr>
          <p:cNvSpPr txBox="1"/>
          <p:nvPr/>
        </p:nvSpPr>
        <p:spPr>
          <a:xfrm>
            <a:off x="1609752" y="5458940"/>
            <a:ext cx="79799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、计算量较大，因为要先计算</a:t>
            </a:r>
            <a:r>
              <a:rPr lang="en-US" altLang="zh-CN" dirty="0"/>
              <a:t>source</a:t>
            </a:r>
            <a:r>
              <a:rPr lang="zh-CN" altLang="en-US" dirty="0"/>
              <a:t>和</a:t>
            </a:r>
            <a:r>
              <a:rPr lang="en-US" altLang="zh-CN" dirty="0"/>
              <a:t>target</a:t>
            </a:r>
            <a:r>
              <a:rPr lang="zh-CN" altLang="en-US" dirty="0"/>
              <a:t>数据上的监督</a:t>
            </a:r>
            <a:r>
              <a:rPr lang="en-US" altLang="zh-CN" dirty="0"/>
              <a:t>loss</a:t>
            </a:r>
            <a:r>
              <a:rPr lang="zh-CN" altLang="en-US" dirty="0"/>
              <a:t>，然后分别求导，然后再梯度特征空间中进行对齐。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749907-1C89-403E-8C69-EF8A9248391E}"/>
              </a:ext>
            </a:extLst>
          </p:cNvPr>
          <p:cNvSpPr txBox="1"/>
          <p:nvPr/>
        </p:nvSpPr>
        <p:spPr>
          <a:xfrm>
            <a:off x="988257" y="832718"/>
            <a:ext cx="174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/>
              <a:t>创新</a:t>
            </a:r>
          </a:p>
        </p:txBody>
      </p:sp>
    </p:spTree>
    <p:extLst>
      <p:ext uri="{BB962C8B-B14F-4D97-AF65-F5344CB8AC3E}">
        <p14:creationId xmlns:p14="http://schemas.microsoft.com/office/powerpoint/2010/main" val="1745965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  <p:bldP spid="22" grpId="0"/>
      <p:bldP spid="23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8271" y="1951493"/>
            <a:ext cx="12220271" cy="1838567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44783" y="2252225"/>
            <a:ext cx="4823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>
              <a:defRPr/>
            </a:pPr>
            <a:r>
              <a:rPr lang="zh-CN" altLang="en-US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谢谢大家倾听</a:t>
            </a:r>
          </a:p>
        </p:txBody>
      </p:sp>
      <p:sp>
        <p:nvSpPr>
          <p:cNvPr id="12" name="椭圆 11"/>
          <p:cNvSpPr/>
          <p:nvPr/>
        </p:nvSpPr>
        <p:spPr>
          <a:xfrm>
            <a:off x="1524353" y="1558640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1418982"/>
            <a:ext cx="3140616" cy="2903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" y="212782"/>
            <a:ext cx="1966449" cy="57599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444598" y="3263845"/>
            <a:ext cx="6498497" cy="276956"/>
          </a:xfrm>
          <a:prstGeom prst="rect">
            <a:avLst/>
          </a:prstGeom>
        </p:spPr>
        <p:txBody>
          <a:bodyPr wrap="square" lIns="91397" tIns="45699" rIns="91397" bIns="45699">
            <a:spAutoFit/>
          </a:bodyPr>
          <a:lstStyle/>
          <a:p>
            <a:pPr defTabSz="913765">
              <a:defRPr/>
            </a:pP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THANKS FOR ALL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69088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82160" y="251592"/>
            <a:ext cx="6388640" cy="432741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背景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----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两种无监督领域自适应方法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DA12FA-C9A9-4931-AF0A-003B70F85909}"/>
              </a:ext>
            </a:extLst>
          </p:cNvPr>
          <p:cNvSpPr txBox="1"/>
          <p:nvPr/>
        </p:nvSpPr>
        <p:spPr>
          <a:xfrm>
            <a:off x="1145754" y="5893017"/>
            <a:ext cx="1085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图来源：</a:t>
            </a:r>
            <a:r>
              <a:rPr lang="en-US" altLang="zh-CN" dirty="0"/>
              <a:t>Learning to Adapt Structured Output Space for Semantic Segmentation (CVPR2018)</a:t>
            </a:r>
            <a:br>
              <a:rPr lang="en-US" altLang="zh-CN" dirty="0"/>
            </a:br>
            <a:r>
              <a:rPr lang="en-US" altLang="zh-CN" dirty="0"/>
              <a:t>Domain-aware Meta Loss Correction for Unsupervised Domain Adaptation in Semantic Segmentation (2021)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77FFC1-87FA-4DFA-8654-BC5B31C97FF4}"/>
              </a:ext>
            </a:extLst>
          </p:cNvPr>
          <p:cNvSpPr txBox="1"/>
          <p:nvPr/>
        </p:nvSpPr>
        <p:spPr>
          <a:xfrm>
            <a:off x="7670800" y="1542361"/>
            <a:ext cx="3848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）基于生成对抗的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UDA</a:t>
            </a:r>
            <a:b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2)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self train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UDA</a:t>
            </a: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含义：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pseudo label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source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数据那样有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，作为监督信号，使得模型在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取得不错的效果。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6A5D40-B6FD-4830-B397-DE8F8B2C0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54" y="957745"/>
            <a:ext cx="4860795" cy="22299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848358-DDFC-4D9E-AEB7-718890ABF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76" y="3517714"/>
            <a:ext cx="5086949" cy="206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47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2EC2AF17-EEA2-40B7-BB80-F7B862F81A03}"/>
              </a:ext>
            </a:extLst>
          </p:cNvPr>
          <p:cNvSpPr/>
          <p:nvPr/>
        </p:nvSpPr>
        <p:spPr>
          <a:xfrm>
            <a:off x="265507" y="867622"/>
            <a:ext cx="11741149" cy="5893427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8E0818D-5756-4B6A-AF29-F599645024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BB70DF9-8F3F-40EA-91DB-AB415BF91062}"/>
              </a:ext>
            </a:extLst>
          </p:cNvPr>
          <p:cNvCxnSpPr/>
          <p:nvPr/>
        </p:nvCxnSpPr>
        <p:spPr>
          <a:xfrm>
            <a:off x="816254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28" name="标题占位符 1">
            <a:extLst>
              <a:ext uri="{FF2B5EF4-FFF2-40B4-BE49-F238E27FC236}">
                <a16:creationId xmlns:a16="http://schemas.microsoft.com/office/drawing/2014/main" id="{590A04F6-F44D-48FB-AD6A-5F527AF2A580}"/>
              </a:ext>
            </a:extLst>
          </p:cNvPr>
          <p:cNvSpPr txBox="1"/>
          <p:nvPr/>
        </p:nvSpPr>
        <p:spPr>
          <a:xfrm>
            <a:off x="996601" y="-9688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0" name="标题占位符 1">
            <a:extLst>
              <a:ext uri="{FF2B5EF4-FFF2-40B4-BE49-F238E27FC236}">
                <a16:creationId xmlns:a16="http://schemas.microsoft.com/office/drawing/2014/main" id="{B99C0245-6531-4066-9754-F895BD8EEC28}"/>
              </a:ext>
            </a:extLst>
          </p:cNvPr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1" name="标题占位符 1">
            <a:extLst>
              <a:ext uri="{FF2B5EF4-FFF2-40B4-BE49-F238E27FC236}">
                <a16:creationId xmlns:a16="http://schemas.microsoft.com/office/drawing/2014/main" id="{D7CA2C3C-96CC-448E-B9DA-2CB4C6D8E5FB}"/>
              </a:ext>
            </a:extLst>
          </p:cNvPr>
          <p:cNvSpPr txBox="1"/>
          <p:nvPr/>
        </p:nvSpPr>
        <p:spPr>
          <a:xfrm>
            <a:off x="1117600" y="52386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2" name="标题占位符 1">
            <a:extLst>
              <a:ext uri="{FF2B5EF4-FFF2-40B4-BE49-F238E27FC236}">
                <a16:creationId xmlns:a16="http://schemas.microsoft.com/office/drawing/2014/main" id="{698532F5-C117-48D5-8FDC-A801111DC7A8}"/>
              </a:ext>
            </a:extLst>
          </p:cNvPr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题目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&amp;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作者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7A8EC-3F68-4573-A951-A6C3F3859649}"/>
              </a:ext>
            </a:extLst>
          </p:cNvPr>
          <p:cNvSpPr txBox="1"/>
          <p:nvPr/>
        </p:nvSpPr>
        <p:spPr>
          <a:xfrm>
            <a:off x="686756" y="1677940"/>
            <a:ext cx="108986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Gradient Distribution Alignment Certificates Better Adversarial Domain Adaptation</a:t>
            </a:r>
            <a:endParaRPr lang="zh-CN" altLang="zh-CN" sz="3200" b="1" dirty="0"/>
          </a:p>
          <a:p>
            <a:br>
              <a:rPr lang="en-US" altLang="zh-CN" sz="3200" b="1" dirty="0">
                <a:solidFill>
                  <a:srgbClr val="FF0000"/>
                </a:solidFill>
              </a:rPr>
            </a:br>
            <a:r>
              <a:rPr lang="zh-CN" altLang="en-US" sz="3200" b="1" dirty="0">
                <a:solidFill>
                  <a:srgbClr val="FF0000"/>
                </a:solidFill>
              </a:rPr>
              <a:t>来源：</a:t>
            </a:r>
            <a:r>
              <a:rPr lang="en-US" altLang="zh-CN" sz="3200" b="1" dirty="0">
                <a:solidFill>
                  <a:srgbClr val="FF0000"/>
                </a:solidFill>
              </a:rPr>
              <a:t>ICCV2021</a:t>
            </a:r>
            <a:br>
              <a:rPr lang="en-US" altLang="zh-CN" sz="3200" b="1" dirty="0">
                <a:solidFill>
                  <a:srgbClr val="FF0000"/>
                </a:solidFill>
              </a:rPr>
            </a:br>
            <a:r>
              <a:rPr lang="zh-CN" altLang="en-US" sz="3200" b="1" dirty="0">
                <a:solidFill>
                  <a:srgbClr val="FF0000"/>
                </a:solidFill>
              </a:rPr>
              <a:t>作者：</a:t>
            </a:r>
            <a:r>
              <a:rPr lang="en-US" altLang="zh-CN" sz="3200" b="1" dirty="0"/>
              <a:t> </a:t>
            </a:r>
            <a:r>
              <a:rPr lang="en-US" altLang="zh-CN" sz="3200" b="1" dirty="0" err="1"/>
              <a:t>Zhiqiang</a:t>
            </a:r>
            <a:r>
              <a:rPr lang="en-US" altLang="zh-CN" sz="3200" b="1" dirty="0"/>
              <a:t> Gao1, </a:t>
            </a:r>
            <a:r>
              <a:rPr lang="en-US" altLang="zh-CN" sz="3200" b="1" dirty="0" err="1"/>
              <a:t>Shufei</a:t>
            </a:r>
            <a:r>
              <a:rPr lang="en-US" altLang="zh-CN" sz="3200" b="1" dirty="0"/>
              <a:t> Zhang1, </a:t>
            </a:r>
            <a:r>
              <a:rPr lang="en-US" altLang="zh-CN" sz="3200" b="1" dirty="0" err="1"/>
              <a:t>Kaizhu</a:t>
            </a:r>
            <a:r>
              <a:rPr lang="en-US" altLang="zh-CN" sz="3200" b="1" dirty="0"/>
              <a:t> Huang*1, </a:t>
            </a:r>
            <a:r>
              <a:rPr lang="en-US" altLang="zh-CN" sz="3200" b="1" dirty="0" err="1"/>
              <a:t>Qiufeng</a:t>
            </a:r>
            <a:r>
              <a:rPr lang="en-US" altLang="zh-CN" sz="3200" b="1" dirty="0"/>
              <a:t> Wang1, and </a:t>
            </a:r>
            <a:r>
              <a:rPr lang="en-US" altLang="zh-CN" sz="3200" b="1" dirty="0" err="1"/>
              <a:t>Chaoliang</a:t>
            </a:r>
            <a:r>
              <a:rPr lang="en-US" altLang="zh-CN" sz="3200" b="1" dirty="0"/>
              <a:t> Zhong2 1</a:t>
            </a:r>
          </a:p>
          <a:p>
            <a:r>
              <a:rPr lang="zh-CN" altLang="en-US" sz="3200" b="1" dirty="0">
                <a:solidFill>
                  <a:srgbClr val="FF0000"/>
                </a:solidFill>
              </a:rPr>
              <a:t>机构：</a:t>
            </a:r>
            <a:r>
              <a:rPr lang="zh-CN" altLang="en-US" sz="3200" b="1" dirty="0"/>
              <a:t>西安交通大学</a:t>
            </a:r>
            <a:endParaRPr lang="zh-CN" altLang="en-US" sz="16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305DA1E-D3E5-4B4D-8A00-5C20FC43D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342" y="4885567"/>
            <a:ext cx="2826118" cy="1884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3993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FGDA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：摘要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C34491-E377-4F84-A703-DCD9B033CF52}"/>
              </a:ext>
            </a:extLst>
          </p:cNvPr>
          <p:cNvSpPr txBox="1"/>
          <p:nvPr/>
        </p:nvSpPr>
        <p:spPr>
          <a:xfrm>
            <a:off x="5909481" y="1528550"/>
            <a:ext cx="606923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问题：目前基于特征对齐的</a:t>
            </a:r>
            <a:r>
              <a:rPr lang="en-US" altLang="zh-CN" sz="2000" b="1" dirty="0"/>
              <a:t>UDA</a:t>
            </a:r>
            <a:r>
              <a:rPr lang="zh-CN" altLang="en-US" sz="2000" b="1" dirty="0"/>
              <a:t>方法，没有很好解决</a:t>
            </a:r>
            <a:r>
              <a:rPr lang="en-US" altLang="zh-CN" sz="2000" b="1" dirty="0"/>
              <a:t>domain shift</a:t>
            </a:r>
            <a:r>
              <a:rPr lang="zh-CN" altLang="en-US" sz="2000" b="1" dirty="0"/>
              <a:t>。</a:t>
            </a:r>
            <a:br>
              <a:rPr lang="en-US" altLang="zh-CN" sz="2000" dirty="0"/>
            </a:b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/>
              <a:t>为什么：</a:t>
            </a:r>
            <a:r>
              <a:rPr lang="zh-CN" altLang="en-US" sz="2000" dirty="0"/>
              <a:t>基于特征对齐的</a:t>
            </a:r>
            <a:r>
              <a:rPr lang="en-US" altLang="zh-CN" sz="2000" dirty="0"/>
              <a:t>UDA</a:t>
            </a:r>
            <a:r>
              <a:rPr lang="zh-CN" altLang="en-US" sz="2000" dirty="0"/>
              <a:t>方法，虽然判别器不能区分生成器提取的特征是来源</a:t>
            </a:r>
            <a:r>
              <a:rPr lang="en-US" altLang="zh-CN" sz="2000" dirty="0"/>
              <a:t>source</a:t>
            </a:r>
            <a:r>
              <a:rPr lang="zh-CN" altLang="en-US" sz="2000" dirty="0"/>
              <a:t>和</a:t>
            </a:r>
            <a:r>
              <a:rPr lang="en-US" altLang="zh-CN" sz="2000" dirty="0"/>
              <a:t>target</a:t>
            </a:r>
            <a:r>
              <a:rPr lang="zh-CN" altLang="en-US" sz="2000" dirty="0"/>
              <a:t>，但是</a:t>
            </a:r>
            <a:r>
              <a:rPr lang="zh-CN" altLang="en-US" sz="2000" b="1" dirty="0"/>
              <a:t>领域对齐中</a:t>
            </a:r>
            <a:r>
              <a:rPr lang="en-US" altLang="zh-CN" sz="2000" b="1" dirty="0"/>
              <a:t>G</a:t>
            </a:r>
            <a:r>
              <a:rPr lang="zh-CN" altLang="en-US" sz="2000" b="1" dirty="0"/>
              <a:t>与</a:t>
            </a:r>
            <a:r>
              <a:rPr lang="en-US" altLang="zh-CN" sz="2000" b="1" dirty="0"/>
              <a:t>D</a:t>
            </a:r>
            <a:r>
              <a:rPr lang="zh-CN" altLang="en-US" sz="2000" b="1" dirty="0"/>
              <a:t>之间</a:t>
            </a:r>
            <a:r>
              <a:rPr lang="zh-CN" altLang="en-US" sz="2000" b="1" dirty="0">
                <a:solidFill>
                  <a:srgbClr val="FF0000"/>
                </a:solidFill>
              </a:rPr>
              <a:t>不平衡问题，</a:t>
            </a:r>
            <a:r>
              <a:rPr lang="zh-CN" altLang="en-US" sz="2000" dirty="0"/>
              <a:t>不能保证两个分布完全对齐。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/>
              <a:t>思想：</a:t>
            </a:r>
            <a:r>
              <a:rPr lang="en-US" altLang="zh-CN" sz="2000" dirty="0"/>
              <a:t>we show that the distribution discrepancy can be reduced by </a:t>
            </a:r>
            <a:r>
              <a:rPr lang="en-US" altLang="zh-CN" sz="2000" dirty="0">
                <a:solidFill>
                  <a:srgbClr val="FF0000"/>
                </a:solidFill>
              </a:rPr>
              <a:t>constraining feature gradients </a:t>
            </a:r>
            <a:r>
              <a:rPr lang="en-US" altLang="zh-CN" sz="2000" dirty="0"/>
              <a:t>of two domains to have similar distributions. 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CE5553-D5EE-4894-8FF6-7B41E742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73" y="925965"/>
            <a:ext cx="5161018" cy="555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326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59" y="110319"/>
            <a:ext cx="6172741" cy="55590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FGDA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：目前领域对抗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UDA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存在的问题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AAF2EB-B421-43EA-A0DC-3FBA8EB97AE7}"/>
              </a:ext>
            </a:extLst>
          </p:cNvPr>
          <p:cNvSpPr txBox="1"/>
          <p:nvPr/>
        </p:nvSpPr>
        <p:spPr>
          <a:xfrm>
            <a:off x="203760" y="6070341"/>
            <a:ext cx="1184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[2]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Generalization and equilibrium in generative </a:t>
            </a:r>
            <a:r>
              <a:rPr lang="en-US" altLang="zh-CN" dirty="0">
                <a:latin typeface="Times New Roman" panose="02020603050405020304" pitchFamily="18" charset="0"/>
                <a:ea typeface="等线" panose="02010600030101010101" pitchFamily="2" charset="-122"/>
              </a:rPr>
              <a:t>adversarial nets (ICLM2017).</a:t>
            </a:r>
            <a:endParaRPr lang="zh-CN" altLang="en-US" dirty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C5F4B3-7EEE-41CE-A089-5B8FF7BDEDD3}"/>
              </a:ext>
            </a:extLst>
          </p:cNvPr>
          <p:cNvSpPr txBox="1"/>
          <p:nvPr/>
        </p:nvSpPr>
        <p:spPr>
          <a:xfrm>
            <a:off x="6772167" y="1100148"/>
            <a:ext cx="521607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问题：</a:t>
            </a:r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equilibrium challenge</a:t>
            </a:r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of adversarial learning [2] in which even if the discriminator is fully confused, there is no guarantee that two distributions are sufficiently similar.</a:t>
            </a:r>
          </a:p>
          <a:p>
            <a:endParaRPr lang="en-US" altLang="zh-CN" sz="20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基于领域对抗的传统</a:t>
            </a:r>
            <a:r>
              <a:rPr lang="en-US" altLang="zh-CN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UDA</a:t>
            </a:r>
            <a:r>
              <a:rPr lang="zh-CN" altLang="en-US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方法，虽然</a:t>
            </a:r>
            <a:r>
              <a:rPr lang="zh-CN" altLang="en-US" sz="2000" b="1" dirty="0">
                <a:latin typeface="等线" panose="02010600030101010101" pitchFamily="2" charset="-122"/>
                <a:cs typeface="Times New Roman" panose="02020603050405020304" pitchFamily="18" charset="0"/>
              </a:rPr>
              <a:t>借助</a:t>
            </a:r>
            <a:r>
              <a:rPr lang="zh-CN" altLang="en-US" sz="2000" b="1" dirty="0">
                <a:solidFill>
                  <a:srgbClr val="FF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具体任务</a:t>
            </a:r>
            <a:r>
              <a:rPr lang="zh-CN" altLang="en-US" sz="2000" b="1" dirty="0">
                <a:latin typeface="等线" panose="02010600030101010101" pitchFamily="2" charset="-122"/>
                <a:cs typeface="Times New Roman" panose="02020603050405020304" pitchFamily="18" charset="0"/>
              </a:rPr>
              <a:t>中辨别性信息</a:t>
            </a:r>
            <a:r>
              <a:rPr lang="zh-CN" altLang="en-US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，但是因不平衡问题，不能保证两个分布足够相似。</a:t>
            </a:r>
            <a:endParaRPr lang="en-US" altLang="zh-CN" sz="20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在图</a:t>
            </a:r>
            <a:r>
              <a:rPr lang="en-US" altLang="zh-CN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中，从</a:t>
            </a:r>
            <a:r>
              <a:rPr lang="zh-CN" altLang="en-US" sz="2000" dirty="0">
                <a:solidFill>
                  <a:srgbClr val="FF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特征角度</a:t>
            </a:r>
            <a:r>
              <a:rPr lang="zh-CN" altLang="en-US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看，两者分布差异小；但是从</a:t>
            </a:r>
            <a:r>
              <a:rPr lang="en-US" altLang="zh-CN" sz="2000" dirty="0">
                <a:solidFill>
                  <a:srgbClr val="FF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non-overlapping </a:t>
            </a:r>
            <a:r>
              <a:rPr lang="en-US" altLang="zh-CN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regions</a:t>
            </a:r>
            <a:r>
              <a:rPr lang="zh-CN" altLang="en-US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中的梯度看，两者完全不同，可以进一步缩小</a:t>
            </a:r>
            <a:r>
              <a:rPr lang="en-US" altLang="zh-CN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domain shift</a:t>
            </a:r>
            <a:endParaRPr lang="en-US" altLang="zh-CN" sz="2000" b="1" dirty="0"/>
          </a:p>
          <a:p>
            <a:endParaRPr lang="zh-CN" altLang="en-US" sz="2000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9A0557B-13A7-437A-9059-40B9D756A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73" y="1750577"/>
            <a:ext cx="5936567" cy="31224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436353-3B12-42BC-AE99-99DF2EE67977}"/>
              </a:ext>
            </a:extLst>
          </p:cNvPr>
          <p:cNvSpPr txBox="1"/>
          <p:nvPr/>
        </p:nvSpPr>
        <p:spPr>
          <a:xfrm>
            <a:off x="1056290" y="4926160"/>
            <a:ext cx="436354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图</a:t>
            </a:r>
            <a:r>
              <a:rPr lang="en-US" altLang="zh-CN" dirty="0"/>
              <a:t>(a)</a:t>
            </a:r>
            <a:r>
              <a:rPr lang="zh-CN" altLang="en-US" dirty="0"/>
              <a:t>、</a:t>
            </a:r>
            <a:r>
              <a:rPr lang="en-US" altLang="zh-CN" dirty="0"/>
              <a:t>(b)  </a:t>
            </a:r>
            <a:r>
              <a:rPr lang="zh-CN" altLang="en-US" dirty="0"/>
              <a:t>为不平衡问题导致的效果图</a:t>
            </a:r>
          </a:p>
        </p:txBody>
      </p:sp>
    </p:spTree>
    <p:extLst>
      <p:ext uri="{BB962C8B-B14F-4D97-AF65-F5344CB8AC3E}">
        <p14:creationId xmlns:p14="http://schemas.microsoft.com/office/powerpoint/2010/main" val="107685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59" y="110319"/>
            <a:ext cx="7502376" cy="55590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FGDA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：思考角度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-- adversarial perturbations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AAF2EB-B421-43EA-A0DC-3FBA8EB97AE7}"/>
              </a:ext>
            </a:extLst>
          </p:cNvPr>
          <p:cNvSpPr txBox="1"/>
          <p:nvPr/>
        </p:nvSpPr>
        <p:spPr>
          <a:xfrm>
            <a:off x="203760" y="6070341"/>
            <a:ext cx="1184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[1] Towards better understanding of gradient-based attribution methods for deep neural networks </a:t>
            </a:r>
            <a:r>
              <a:rPr lang="en-US" altLang="zh-CN" dirty="0">
                <a:latin typeface="Times New Roman" panose="02020603050405020304" pitchFamily="18" charset="0"/>
                <a:ea typeface="等线" panose="02010600030101010101" pitchFamily="2" charset="-122"/>
              </a:rPr>
              <a:t>(ICLR 2018).</a:t>
            </a:r>
            <a:endParaRPr lang="zh-CN" altLang="en-US" dirty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C5F4B3-7EEE-41CE-A089-5B8FF7BDEDD3}"/>
              </a:ext>
            </a:extLst>
          </p:cNvPr>
          <p:cNvSpPr txBox="1"/>
          <p:nvPr/>
        </p:nvSpPr>
        <p:spPr>
          <a:xfrm>
            <a:off x="6096001" y="1600199"/>
            <a:ext cx="54229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联系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生成器</a:t>
            </a:r>
            <a:r>
              <a:rPr lang="en-US" altLang="zh-CN" sz="2400" b="1" dirty="0"/>
              <a:t>G</a:t>
            </a:r>
            <a:r>
              <a:rPr lang="zh-CN" altLang="en-US" sz="2400" b="1" dirty="0"/>
              <a:t>与判别器</a:t>
            </a:r>
            <a:r>
              <a:rPr lang="en-US" altLang="zh-CN" sz="2400" b="1" dirty="0"/>
              <a:t>D</a:t>
            </a:r>
            <a:r>
              <a:rPr lang="zh-CN" altLang="en-US" sz="2400" b="1" dirty="0"/>
              <a:t>之间的不平衡问题与梯度关系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0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Input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gradients of samples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can be considered as </a:t>
            </a:r>
            <a:r>
              <a:rPr lang="en-US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sensitive directions 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which perturb the input least in order to change the model’s output most [1]. (input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样本梯度干扰对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output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输出影响最大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敏感度大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the feature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gradient direction 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of one sample may tend to point to the region of its nearest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decision boundary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zh-CN" altLang="en-US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本质：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梯度方向影响决策边界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1C5DC0-85B5-467B-992E-37F0D5A09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60" y="2463750"/>
            <a:ext cx="5689892" cy="19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13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FGDA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：思想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262A7D-94CC-4046-BEE9-1E29DB844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73" y="1971306"/>
            <a:ext cx="5936567" cy="31224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896065-46C3-4EC3-9691-BF123B80793C}"/>
              </a:ext>
            </a:extLst>
          </p:cNvPr>
          <p:cNvSpPr txBox="1"/>
          <p:nvPr/>
        </p:nvSpPr>
        <p:spPr>
          <a:xfrm>
            <a:off x="6400800" y="1697211"/>
            <a:ext cx="54864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指出为什么要从梯度的角度出发，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further</a:t>
            </a:r>
            <a:r>
              <a:rPr lang="en-US" altLang="zh-CN" sz="2400" b="1" dirty="0"/>
              <a:t> reduce domain shift</a:t>
            </a:r>
            <a:r>
              <a:rPr lang="zh-CN" altLang="en-US" sz="2400" b="1" dirty="0"/>
              <a:t>？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梯度对齐</a:t>
            </a:r>
            <a:r>
              <a:rPr lang="en-US" altLang="zh-CN" sz="2400" b="1" dirty="0"/>
              <a:t>-&gt;</a:t>
            </a:r>
            <a:r>
              <a:rPr lang="zh-CN" altLang="en-US" sz="2400" b="1" dirty="0"/>
              <a:t>平衡</a:t>
            </a:r>
            <a:r>
              <a:rPr lang="en-US" altLang="zh-CN" sz="2400" b="1" dirty="0"/>
              <a:t>-&gt;</a:t>
            </a:r>
            <a:r>
              <a:rPr lang="zh-CN" altLang="en-US" sz="2400" b="1" dirty="0"/>
              <a:t>缓解</a:t>
            </a:r>
            <a:r>
              <a:rPr lang="en-US" altLang="zh-CN" sz="2400" b="1" dirty="0"/>
              <a:t>domain shift</a:t>
            </a:r>
          </a:p>
          <a:p>
            <a:endParaRPr lang="en-US" altLang="zh-CN" sz="2000" dirty="0"/>
          </a:p>
          <a:p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FGDA learns to reduce distribution discrepancy of </a:t>
            </a:r>
            <a:r>
              <a:rPr lang="en-US" altLang="zh-CN" sz="20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feature gradient</a:t>
            </a:r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between two domains in the manner of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the adversarial learning</a:t>
            </a:r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between the feature extractor and the discriminator. When </a:t>
            </a:r>
            <a:r>
              <a:rPr lang="en-US" altLang="zh-CN" sz="20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the equilibrium</a:t>
            </a:r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is reached, the value of the feature distribution discrepancy can be minimal </a:t>
            </a:r>
            <a:r>
              <a:rPr lang="en-US" altLang="zh-CN" sz="20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20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当特征梯度值最小化时，达到平衡</a:t>
            </a:r>
            <a:r>
              <a:rPr lang="en-US" altLang="zh-CN" sz="20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000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624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FGDA—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结构图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7287EF-1702-47C7-B876-61E9C74EFD76}"/>
              </a:ext>
            </a:extLst>
          </p:cNvPr>
          <p:cNvSpPr txBox="1"/>
          <p:nvPr/>
        </p:nvSpPr>
        <p:spPr>
          <a:xfrm>
            <a:off x="7735285" y="1073286"/>
            <a:ext cx="4164849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zh-CN" dirty="0"/>
            </a:br>
            <a:r>
              <a:rPr lang="en-US" altLang="zh-CN" sz="2000" b="1" dirty="0"/>
              <a:t>1</a:t>
            </a:r>
            <a:r>
              <a:rPr lang="zh-CN" altLang="en-US" sz="2000" b="1" dirty="0"/>
              <a:t>）梯度空间对齐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/>
              <a:t>Pseudo label</a:t>
            </a:r>
            <a:r>
              <a:rPr lang="zh-CN" altLang="en-US" sz="2000" b="1" dirty="0"/>
              <a:t>的生成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特征提取器的正则化</a:t>
            </a:r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）具体任务分类</a:t>
            </a:r>
            <a:endParaRPr lang="en-US" altLang="zh-CN" sz="2000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C75235-D445-4E58-BCDA-69A7BEF71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031483"/>
            <a:ext cx="6684968" cy="458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55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FGDA—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梯度空间对齐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AF59AB-9A85-4072-B14B-0FD21F7A2EFE}"/>
              </a:ext>
            </a:extLst>
          </p:cNvPr>
          <p:cNvSpPr txBox="1"/>
          <p:nvPr/>
        </p:nvSpPr>
        <p:spPr>
          <a:xfrm>
            <a:off x="6096000" y="1405719"/>
            <a:ext cx="5526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9DEA3F-0E98-4851-8768-40709A76A1DE}"/>
              </a:ext>
            </a:extLst>
          </p:cNvPr>
          <p:cNvSpPr txBox="1"/>
          <p:nvPr/>
        </p:nvSpPr>
        <p:spPr>
          <a:xfrm>
            <a:off x="6679661" y="1142132"/>
            <a:ext cx="4507452" cy="175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通过分类</a:t>
            </a:r>
            <a:r>
              <a:rPr lang="en-US" altLang="zh-CN" sz="2400" b="1" dirty="0"/>
              <a:t>Loss(</a:t>
            </a:r>
            <a:r>
              <a:rPr lang="zh-CN" altLang="en-US" sz="2400" b="1" dirty="0"/>
              <a:t>交叉熵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对提取的特征进行求导，分别对</a:t>
            </a:r>
            <a:r>
              <a:rPr lang="en-US" altLang="zh-CN" sz="2400" b="1" dirty="0"/>
              <a:t>source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target</a:t>
            </a:r>
            <a:r>
              <a:rPr lang="zh-CN" altLang="en-US" sz="2400" b="1" dirty="0"/>
              <a:t>进行求导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4BE373-7713-42A8-BCB7-CBB355007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75" y="1009448"/>
            <a:ext cx="5043817" cy="51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27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gary_ppt(1)(1)</Template>
  <TotalTime>13158</TotalTime>
  <Words>2107</Words>
  <Application>Microsoft Office PowerPoint</Application>
  <PresentationFormat>宽屏</PresentationFormat>
  <Paragraphs>203</Paragraphs>
  <Slides>19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-apple-system</vt:lpstr>
      <vt:lpstr>等线</vt:lpstr>
      <vt:lpstr>等线 Light</vt:lpstr>
      <vt:lpstr>微软雅黑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won gary</dc:creator>
  <cp:lastModifiedBy>王 风</cp:lastModifiedBy>
  <cp:revision>366</cp:revision>
  <dcterms:created xsi:type="dcterms:W3CDTF">2021-12-22T03:26:17Z</dcterms:created>
  <dcterms:modified xsi:type="dcterms:W3CDTF">2022-04-27T13:45:24Z</dcterms:modified>
</cp:coreProperties>
</file>